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media/image1.jpeg" ContentType="image/jpeg"/>
  <Override PartName="/ppt/media/image2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3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ECB"/>
          </a:solidFill>
        </a:fill>
      </a:tcStyle>
    </a:wholeTbl>
    <a:band2H>
      <a:tcTxStyle b="def" i="def"/>
      <a:tcStyle>
        <a:tcBdr/>
        <a:fill>
          <a:solidFill>
            <a:srgbClr val="EBE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CA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1"/>
          </a:solidFill>
        </a:fill>
      </a:tcStyle>
    </a:wholeTbl>
    <a:band2H>
      <a:tcTxStyle b="def" i="def"/>
      <a:tcStyle>
        <a:tcBdr/>
        <a:fill>
          <a:solidFill>
            <a:srgbClr val="E6E7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7" name="Shape 17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8" name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50350" cy="69532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38" name="Shape 38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39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xfrm>
            <a:off x="179509" y="836712"/>
            <a:ext cx="8784978" cy="5615998"/>
          </a:xfrm>
          <a:prstGeom prst="rect">
            <a:avLst/>
          </a:prstGeom>
        </p:spPr>
        <p:txBody>
          <a:bodyPr/>
          <a:lstStyle>
            <a:lvl1pPr marL="254000" indent="-74000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▌"/>
              <a:defRPr sz="2000">
                <a:solidFill>
                  <a:srgbClr val="FFFFFF"/>
                </a:solidFill>
              </a:defRPr>
            </a:lvl1pPr>
            <a:lvl2pPr marL="386249" indent="-26249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●"/>
              <a:defRPr sz="2000">
                <a:solidFill>
                  <a:srgbClr val="FFFFFF"/>
                </a:solidFill>
              </a:defRPr>
            </a:lvl2pPr>
            <a:lvl3pPr marL="561427" indent="-9342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lvl3pPr>
            <a:lvl4pPr marL="631998" indent="-5599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–"/>
              <a:defRPr sz="2000">
                <a:solidFill>
                  <a:srgbClr val="FFFFFF"/>
                </a:solidFill>
              </a:defRPr>
            </a:lvl4pPr>
            <a:lvl5pPr marL="805665" indent="-553666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≫"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ad 1 line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51" name="Shape 51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52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178283" y="836612"/>
            <a:ext cx="8785227" cy="432000"/>
          </a:xfrm>
          <a:prstGeom prst="rect">
            <a:avLst/>
          </a:prstGeom>
          <a:solidFill>
            <a:srgbClr val="0057C8"/>
          </a:solidFill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body" idx="13"/>
          </p:nvPr>
        </p:nvSpPr>
        <p:spPr>
          <a:xfrm>
            <a:off x="179508" y="1414798"/>
            <a:ext cx="8784980" cy="5040002"/>
          </a:xfrm>
          <a:prstGeom prst="rect">
            <a:avLst/>
          </a:prstGeom>
        </p:spPr>
        <p:txBody>
          <a:bodyPr/>
          <a:lstStyle/>
          <a:p>
            <a:pPr marL="254000" indent="-74000">
              <a:lnSpc>
                <a:spcPct val="100000"/>
              </a:lnSpc>
              <a:buClr>
                <a:schemeClr val="accent6"/>
              </a:buClr>
              <a:buSzPct val="100000"/>
              <a:buFont typeface="Arial"/>
              <a:buChar char="▌"/>
              <a:defRPr sz="2000"/>
            </a:pP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ad 2 lines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65" name="Shape 65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66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body" sz="quarter" idx="1"/>
          </p:nvPr>
        </p:nvSpPr>
        <p:spPr>
          <a:xfrm>
            <a:off x="179387" y="836612"/>
            <a:ext cx="8784001" cy="756000"/>
          </a:xfrm>
          <a:prstGeom prst="rect">
            <a:avLst/>
          </a:prstGeom>
          <a:solidFill>
            <a:srgbClr val="0057C8"/>
          </a:solidFill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/>
          <p:nvPr>
            <p:ph type="body" idx="13"/>
          </p:nvPr>
        </p:nvSpPr>
        <p:spPr>
          <a:xfrm>
            <a:off x="179508" y="1738800"/>
            <a:ext cx="8784980" cy="4716001"/>
          </a:xfrm>
          <a:prstGeom prst="rect">
            <a:avLst/>
          </a:prstGeom>
        </p:spPr>
        <p:txBody>
          <a:bodyPr/>
          <a:lstStyle/>
          <a:p>
            <a:pPr marL="254000" indent="-74000">
              <a:lnSpc>
                <a:spcPct val="100000"/>
              </a:lnSpc>
              <a:buClr>
                <a:schemeClr val="accent6"/>
              </a:buClr>
              <a:buSzPct val="100000"/>
              <a:buFont typeface="Arial"/>
              <a:buChar char="▌"/>
              <a:defRPr sz="2000"/>
            </a:pP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79" name="Shape 79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80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2" name="Shape 82"/>
          <p:cNvSpPr/>
          <p:nvPr>
            <p:ph type="body" sz="half" idx="1"/>
          </p:nvPr>
        </p:nvSpPr>
        <p:spPr>
          <a:xfrm>
            <a:off x="179509" y="836712"/>
            <a:ext cx="4248002" cy="5615998"/>
          </a:xfrm>
          <a:prstGeom prst="rect">
            <a:avLst/>
          </a:prstGeom>
        </p:spPr>
        <p:txBody>
          <a:bodyPr/>
          <a:lstStyle>
            <a:lvl1pPr marL="254000" indent="-74000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▌"/>
              <a:defRPr sz="2000">
                <a:solidFill>
                  <a:srgbClr val="FFFFFF"/>
                </a:solidFill>
              </a:defRPr>
            </a:lvl1pPr>
            <a:lvl2pPr marL="386249" indent="-26249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●"/>
              <a:defRPr sz="2000">
                <a:solidFill>
                  <a:srgbClr val="FFFFFF"/>
                </a:solidFill>
              </a:defRPr>
            </a:lvl2pPr>
            <a:lvl3pPr marL="561427" indent="-9342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lvl3pPr>
            <a:lvl4pPr marL="631998" indent="-5599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–"/>
              <a:defRPr sz="2000">
                <a:solidFill>
                  <a:srgbClr val="FFFFFF"/>
                </a:solidFill>
              </a:defRPr>
            </a:lvl4pPr>
            <a:lvl5pPr marL="805665" indent="-553666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≫"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/>
          <p:nvPr>
            <p:ph type="body" sz="half" idx="13"/>
          </p:nvPr>
        </p:nvSpPr>
        <p:spPr>
          <a:xfrm>
            <a:off x="4715512" y="836712"/>
            <a:ext cx="4248002" cy="5615998"/>
          </a:xfrm>
          <a:prstGeom prst="rect">
            <a:avLst/>
          </a:prstGeom>
        </p:spPr>
        <p:txBody>
          <a:bodyPr/>
          <a:lstStyle/>
          <a:p>
            <a:pPr marL="254000" indent="-74000">
              <a:lnSpc>
                <a:spcPct val="100000"/>
              </a:lnSpc>
              <a:buClr>
                <a:schemeClr val="accent6"/>
              </a:buClr>
              <a:buSzPct val="100000"/>
              <a:buFont typeface="Arial"/>
              <a:buChar char="▌"/>
              <a:defRPr sz="2000"/>
            </a:pP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93" name="Shape 93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03" name="Shape 103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04" name="image14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>
            <p:ph type="title"/>
          </p:nvPr>
        </p:nvSpPr>
        <p:spPr>
          <a:xfrm>
            <a:off x="179387" y="3045072"/>
            <a:ext cx="8784001" cy="46724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6" name="Shape 106"/>
          <p:cNvSpPr/>
          <p:nvPr>
            <p:ph type="body" sz="quarter" idx="1"/>
          </p:nvPr>
        </p:nvSpPr>
        <p:spPr>
          <a:xfrm>
            <a:off x="179387" y="3852000"/>
            <a:ext cx="7200901" cy="126958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16" name="Shape 116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17" name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50350" cy="695325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4" name="Shape 4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5" name="image1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>
            <p:ph type="title"/>
          </p:nvPr>
        </p:nvSpPr>
        <p:spPr>
          <a:xfrm>
            <a:off x="1619670" y="430928"/>
            <a:ext cx="7344000" cy="405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619670" y="1116000"/>
            <a:ext cx="7344000" cy="5111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xfrm>
            <a:off x="168807" y="6597839"/>
            <a:ext cx="249429" cy="231099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2542539" marR="0" indent="-27939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2999739" marR="0" indent="-27939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3456940" marR="0" indent="-2794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3914140" marR="0" indent="-2794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" name="Shape 129"/>
          <p:cNvSpPr/>
          <p:nvPr>
            <p:ph type="title"/>
          </p:nvPr>
        </p:nvSpPr>
        <p:spPr>
          <a:xfrm>
            <a:off x="179388" y="2420888"/>
            <a:ext cx="8783999" cy="1091425"/>
          </a:xfrm>
          <a:prstGeom prst="rect">
            <a:avLst/>
          </a:prstGeom>
        </p:spPr>
        <p:txBody>
          <a:bodyPr/>
          <a:lstStyle/>
          <a:p>
            <a:pPr defTabSz="896111">
              <a:defRPr sz="2700"/>
            </a:pPr>
            <a:r>
              <a:t>Sequence to Sequence Model</a:t>
            </a:r>
            <a:b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xfrm>
            <a:off x="107502" y="5949279"/>
            <a:ext cx="2808316" cy="765524"/>
          </a:xfrm>
          <a:prstGeom prst="rect">
            <a:avLst/>
          </a:prstGeom>
        </p:spPr>
        <p:txBody>
          <a:bodyPr/>
          <a:lstStyle/>
          <a:p>
            <a:pPr defTabSz="804672">
              <a:spcBef>
                <a:spcPts val="400"/>
              </a:spcBef>
              <a:defRPr sz="1200"/>
            </a:pPr>
          </a:p>
        </p:txBody>
      </p:sp>
      <p:sp>
        <p:nvSpPr>
          <p:cNvPr id="131" name="Shape 131"/>
          <p:cNvSpPr/>
          <p:nvPr/>
        </p:nvSpPr>
        <p:spPr>
          <a:xfrm>
            <a:off x="5152933" y="5723466"/>
            <a:ext cx="3883565" cy="9899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Num" sz="quarter" idx="4294967295"/>
          </p:nvPr>
        </p:nvSpPr>
        <p:spPr>
          <a:xfrm>
            <a:off x="159179" y="8058339"/>
            <a:ext cx="249429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9" name="Shape 219"/>
          <p:cNvSpPr/>
          <p:nvPr>
            <p:ph type="title"/>
          </p:nvPr>
        </p:nvSpPr>
        <p:spPr>
          <a:xfrm>
            <a:off x="170373" y="113661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Problems of long sequences</a:t>
            </a:r>
          </a:p>
        </p:txBody>
      </p:sp>
      <p:sp>
        <p:nvSpPr>
          <p:cNvPr id="220" name="Shape 220"/>
          <p:cNvSpPr/>
          <p:nvPr/>
        </p:nvSpPr>
        <p:spPr>
          <a:xfrm>
            <a:off x="815168" y="80583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2018023"/>
            <a:ext cx="9144000" cy="282195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4127500" y="1392615"/>
            <a:ext cx="249429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23" name="Shape 223"/>
          <p:cNvSpPr/>
          <p:nvPr/>
        </p:nvSpPr>
        <p:spPr>
          <a:xfrm>
            <a:off x="824796" y="66105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6423" y="3250263"/>
            <a:ext cx="313193" cy="1017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344" y="4932267"/>
            <a:ext cx="4173179" cy="943166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>
            <p:ph type="sldNum" sz="quarter" idx="4294967295"/>
          </p:nvPr>
        </p:nvSpPr>
        <p:spPr>
          <a:xfrm>
            <a:off x="159179" y="8058339"/>
            <a:ext cx="249429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8" name="Shape 228"/>
          <p:cNvSpPr/>
          <p:nvPr>
            <p:ph type="title"/>
          </p:nvPr>
        </p:nvSpPr>
        <p:spPr>
          <a:xfrm>
            <a:off x="170373" y="113661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Solution: Attention in Encoder and Decoder</a:t>
            </a:r>
          </a:p>
        </p:txBody>
      </p:sp>
      <p:sp>
        <p:nvSpPr>
          <p:cNvPr id="229" name="Shape 229"/>
          <p:cNvSpPr/>
          <p:nvPr/>
        </p:nvSpPr>
        <p:spPr>
          <a:xfrm>
            <a:off x="815168" y="80583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3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9628" y="2167525"/>
            <a:ext cx="9144001" cy="3335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5372" y="3326796"/>
            <a:ext cx="966512" cy="89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65372" y="3326795"/>
            <a:ext cx="966512" cy="89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6272" y="3263296"/>
            <a:ext cx="433977" cy="89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24272" y="3263296"/>
            <a:ext cx="342662" cy="799542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664261" y="5269231"/>
            <a:ext cx="273655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200">
                <a:solidFill>
                  <a:srgbClr val="64B437"/>
                </a:solidFill>
              </a:defRPr>
            </a:lvl1pPr>
          </a:lstStyle>
          <a:p>
            <a:pPr/>
            <a:r>
              <a:t>Je</a:t>
            </a:r>
          </a:p>
        </p:txBody>
      </p:sp>
      <p:sp>
        <p:nvSpPr>
          <p:cNvPr id="236" name="Shape 236"/>
          <p:cNvSpPr/>
          <p:nvPr/>
        </p:nvSpPr>
        <p:spPr>
          <a:xfrm>
            <a:off x="1340626" y="4123325"/>
            <a:ext cx="595719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7" name="Shape 237"/>
          <p:cNvSpPr/>
          <p:nvPr/>
        </p:nvSpPr>
        <p:spPr>
          <a:xfrm>
            <a:off x="2767001" y="4123325"/>
            <a:ext cx="433977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8" name="Shape 238"/>
          <p:cNvSpPr/>
          <p:nvPr/>
        </p:nvSpPr>
        <p:spPr>
          <a:xfrm flipV="1">
            <a:off x="801088" y="4489729"/>
            <a:ext cx="1" cy="695326"/>
          </a:xfrm>
          <a:prstGeom prst="line">
            <a:avLst/>
          </a:prstGeom>
          <a:ln w="25400">
            <a:solidFill>
              <a:srgbClr val="64B437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9" name="Shape 239"/>
          <p:cNvSpPr/>
          <p:nvPr/>
        </p:nvSpPr>
        <p:spPr>
          <a:xfrm flipV="1">
            <a:off x="2378627" y="4489729"/>
            <a:ext cx="1" cy="695326"/>
          </a:xfrm>
          <a:prstGeom prst="line">
            <a:avLst/>
          </a:prstGeom>
          <a:ln w="25400">
            <a:solidFill>
              <a:srgbClr val="64B437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0" name="Shape 240"/>
          <p:cNvSpPr/>
          <p:nvPr/>
        </p:nvSpPr>
        <p:spPr>
          <a:xfrm flipV="1">
            <a:off x="3823688" y="4489729"/>
            <a:ext cx="1" cy="695326"/>
          </a:xfrm>
          <a:prstGeom prst="line">
            <a:avLst/>
          </a:prstGeom>
          <a:ln w="25400">
            <a:solidFill>
              <a:srgbClr val="64B437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41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908571" y="3296125"/>
            <a:ext cx="887400" cy="951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841607" y="3314096"/>
            <a:ext cx="1844003" cy="890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hape 243"/>
          <p:cNvSpPr/>
          <p:nvPr/>
        </p:nvSpPr>
        <p:spPr>
          <a:xfrm>
            <a:off x="4826789" y="1857391"/>
            <a:ext cx="3621332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9E62C7"/>
                </a:solidFill>
              </a:defRPr>
            </a:lvl1pPr>
          </a:lstStyle>
          <a:p>
            <a:pPr/>
            <a:r>
              <a:t>         I               am                 a         student</a:t>
            </a:r>
          </a:p>
        </p:txBody>
      </p:sp>
      <p:sp>
        <p:nvSpPr>
          <p:cNvPr id="244" name="Shape 244"/>
          <p:cNvSpPr/>
          <p:nvPr/>
        </p:nvSpPr>
        <p:spPr>
          <a:xfrm flipV="1">
            <a:off x="5343933" y="2252162"/>
            <a:ext cx="1" cy="695326"/>
          </a:xfrm>
          <a:prstGeom prst="line">
            <a:avLst/>
          </a:prstGeom>
          <a:ln w="25400">
            <a:solidFill>
              <a:srgbClr val="A95CDC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5" name="Shape 245"/>
          <p:cNvSpPr/>
          <p:nvPr/>
        </p:nvSpPr>
        <p:spPr>
          <a:xfrm flipV="1">
            <a:off x="6232933" y="2252162"/>
            <a:ext cx="1" cy="695326"/>
          </a:xfrm>
          <a:prstGeom prst="line">
            <a:avLst/>
          </a:prstGeom>
          <a:ln w="25400">
            <a:solidFill>
              <a:srgbClr val="A95CDC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6" name="Shape 246"/>
          <p:cNvSpPr/>
          <p:nvPr/>
        </p:nvSpPr>
        <p:spPr>
          <a:xfrm flipV="1">
            <a:off x="7248932" y="2252162"/>
            <a:ext cx="1" cy="695326"/>
          </a:xfrm>
          <a:prstGeom prst="line">
            <a:avLst/>
          </a:prstGeom>
          <a:ln w="25400">
            <a:solidFill>
              <a:srgbClr val="A95CDC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7" name="Shape 247"/>
          <p:cNvSpPr/>
          <p:nvPr/>
        </p:nvSpPr>
        <p:spPr>
          <a:xfrm flipV="1">
            <a:off x="8074432" y="2252162"/>
            <a:ext cx="1" cy="695326"/>
          </a:xfrm>
          <a:prstGeom prst="line">
            <a:avLst/>
          </a:prstGeom>
          <a:ln w="25400">
            <a:solidFill>
              <a:srgbClr val="A95CDC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8" name="Shape 248"/>
          <p:cNvSpPr/>
          <p:nvPr/>
        </p:nvSpPr>
        <p:spPr>
          <a:xfrm>
            <a:off x="35285" y="909672"/>
            <a:ext cx="9128357" cy="739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To learn the alignment between the source language and the targeted language, </a:t>
            </a:r>
            <a:r>
              <a:rPr b="1"/>
              <a:t>Attention</a:t>
            </a:r>
            <a:r>
              <a:t> is applied in Sequence and Sequence model instead of using the context information that is put into a single context vector.</a:t>
            </a:r>
          </a:p>
        </p:txBody>
      </p:sp>
      <p:pic>
        <p:nvPicPr>
          <p:cNvPr id="249" name="pasted-image.png"/>
          <p:cNvPicPr>
            <a:picLocks noChangeAspect="1"/>
          </p:cNvPicPr>
          <p:nvPr/>
        </p:nvPicPr>
        <p:blipFill>
          <a:blip r:embed="rId10">
            <a:extLst/>
          </a:blip>
          <a:srcRect l="0" t="0" r="0" b="2077"/>
          <a:stretch>
            <a:fillRect/>
          </a:stretch>
        </p:blipFill>
        <p:spPr>
          <a:xfrm>
            <a:off x="4031634" y="3282819"/>
            <a:ext cx="848289" cy="952495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/>
          <p:nvPr/>
        </p:nvSpPr>
        <p:spPr>
          <a:xfrm>
            <a:off x="4028276" y="3090337"/>
            <a:ext cx="595719" cy="2311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51" name="Shape 251"/>
          <p:cNvSpPr/>
          <p:nvPr/>
        </p:nvSpPr>
        <p:spPr>
          <a:xfrm>
            <a:off x="4062644" y="4125918"/>
            <a:ext cx="576464" cy="2311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52" name="Shape 252"/>
          <p:cNvSpPr/>
          <p:nvPr/>
        </p:nvSpPr>
        <p:spPr>
          <a:xfrm flipV="1">
            <a:off x="4037984" y="3219446"/>
            <a:ext cx="1" cy="1104908"/>
          </a:xfrm>
          <a:prstGeom prst="line">
            <a:avLst/>
          </a:prstGeom>
          <a:ln w="38100">
            <a:solidFill>
              <a:srgbClr val="64B437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3" name="Shape 253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Num" sz="quarter" idx="4294967295"/>
          </p:nvPr>
        </p:nvSpPr>
        <p:spPr>
          <a:xfrm>
            <a:off x="159179" y="8058339"/>
            <a:ext cx="249429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6" name="Shape 256"/>
          <p:cNvSpPr/>
          <p:nvPr>
            <p:ph type="title"/>
          </p:nvPr>
        </p:nvSpPr>
        <p:spPr>
          <a:xfrm>
            <a:off x="170373" y="113661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Attention Mechanism</a:t>
            </a:r>
          </a:p>
        </p:txBody>
      </p:sp>
      <p:sp>
        <p:nvSpPr>
          <p:cNvPr id="257" name="Shape 257"/>
          <p:cNvSpPr/>
          <p:nvPr/>
        </p:nvSpPr>
        <p:spPr>
          <a:xfrm>
            <a:off x="815168" y="80583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5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00" y="1423955"/>
            <a:ext cx="8150397" cy="5023306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259"/>
          <p:cNvSpPr/>
          <p:nvPr/>
        </p:nvSpPr>
        <p:spPr>
          <a:xfrm>
            <a:off x="35698" y="849630"/>
            <a:ext cx="8958718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Attention mechanism can be understood as a </a:t>
            </a:r>
            <a:r>
              <a:rPr b="1"/>
              <a:t>weighted approach(softmax)</a:t>
            </a:r>
            <a:r>
              <a:t> based on the </a:t>
            </a:r>
            <a:r>
              <a:rPr b="1"/>
              <a:t>importance</a:t>
            </a:r>
            <a:r>
              <a:t> of input. Specifically, it sets </a:t>
            </a:r>
            <a:r>
              <a:rPr b="1"/>
              <a:t>different weights</a:t>
            </a:r>
            <a:r>
              <a:t> for the </a:t>
            </a:r>
            <a:r>
              <a:rPr b="1"/>
              <a:t>hidden states</a:t>
            </a:r>
            <a:r>
              <a:t> generated by </a:t>
            </a:r>
            <a:r>
              <a:rPr b="1"/>
              <a:t>Encoder</a:t>
            </a:r>
            <a:r>
              <a:t>.</a:t>
            </a:r>
          </a:p>
        </p:txBody>
      </p:sp>
      <p:sp>
        <p:nvSpPr>
          <p:cNvPr id="260" name="Shape 260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00" y="2384523"/>
            <a:ext cx="7926705" cy="3870956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/>
          <p:nvPr>
            <p:ph type="sldNum" sz="quarter" idx="4294967295"/>
          </p:nvPr>
        </p:nvSpPr>
        <p:spPr>
          <a:xfrm>
            <a:off x="159179" y="8058339"/>
            <a:ext cx="249429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4" name="Shape 264"/>
          <p:cNvSpPr/>
          <p:nvPr>
            <p:ph type="title"/>
          </p:nvPr>
        </p:nvSpPr>
        <p:spPr>
          <a:xfrm>
            <a:off x="170373" y="113661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Attention Mechanism</a:t>
            </a:r>
          </a:p>
        </p:txBody>
      </p:sp>
      <p:sp>
        <p:nvSpPr>
          <p:cNvPr id="265" name="Shape 265"/>
          <p:cNvSpPr/>
          <p:nvPr/>
        </p:nvSpPr>
        <p:spPr>
          <a:xfrm>
            <a:off x="815168" y="80583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66" name="Shape 266"/>
          <p:cNvSpPr/>
          <p:nvPr/>
        </p:nvSpPr>
        <p:spPr>
          <a:xfrm>
            <a:off x="35698" y="849630"/>
            <a:ext cx="8944480" cy="2250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1. RNN Decoder with attention receives </a:t>
            </a:r>
            <a:r>
              <a:rPr b="1"/>
              <a:t>word embedding</a:t>
            </a:r>
            <a:r>
              <a:t> and a</a:t>
            </a:r>
            <a:r>
              <a:rPr b="1"/>
              <a:t> init hidden state</a:t>
            </a:r>
            <a:r>
              <a:t> as </a:t>
            </a:r>
            <a:r>
              <a:rPr b="1"/>
              <a:t>input</a:t>
            </a:r>
            <a:r>
              <a:t>.</a:t>
            </a:r>
          </a:p>
          <a:p>
            <a:pPr/>
            <a:r>
              <a:t>2. RNN cell handles input, generates output(discard) and a </a:t>
            </a:r>
            <a:r>
              <a:rPr b="1"/>
              <a:t>new hidden state </a:t>
            </a:r>
            <a:r>
              <a:t>(h4).</a:t>
            </a:r>
          </a:p>
          <a:p>
            <a:pPr lvl="1"/>
            <a:r>
              <a:t>3. Then </a:t>
            </a:r>
            <a:r>
              <a:rPr b="1"/>
              <a:t>attention</a:t>
            </a:r>
            <a:r>
              <a:t> mechanism is applied to </a:t>
            </a:r>
            <a:r>
              <a:rPr b="1"/>
              <a:t>calculate context vector (c4) using Encoder’s hidden states and the new hidden state(h4).</a:t>
            </a:r>
            <a:endParaRPr b="1"/>
          </a:p>
          <a:p>
            <a:pPr/>
            <a:r>
              <a:t>4. </a:t>
            </a:r>
            <a:r>
              <a:rPr b="1"/>
              <a:t>Concatenates</a:t>
            </a:r>
            <a:r>
              <a:t> context vector(c4) with the new hidden state (h4).</a:t>
            </a:r>
          </a:p>
          <a:p>
            <a:pPr/>
            <a:r>
              <a:t>5. Finished decoder step with the concatenated vector as input using </a:t>
            </a:r>
            <a:r>
              <a:rPr b="1"/>
              <a:t>fully connected layer (softmax).</a:t>
            </a:r>
          </a:p>
          <a:p>
            <a:pPr/>
            <a:r>
              <a:t>6. </a:t>
            </a:r>
            <a:r>
              <a:rPr b="1"/>
              <a:t>Repeats</a:t>
            </a:r>
            <a:r>
              <a:t> the above steps for each RNN cell </a:t>
            </a:r>
          </a:p>
          <a:p>
            <a:pPr/>
          </a:p>
          <a:p>
            <a:pPr/>
          </a:p>
          <a:p>
            <a:pPr/>
            <a:r>
              <a:t> </a:t>
            </a:r>
          </a:p>
        </p:txBody>
      </p:sp>
      <p:sp>
        <p:nvSpPr>
          <p:cNvPr id="267" name="Shape 267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sldNum" sz="quarter" idx="4294967295"/>
          </p:nvPr>
        </p:nvSpPr>
        <p:spPr>
          <a:xfrm>
            <a:off x="159179" y="8058339"/>
            <a:ext cx="249429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0" name="Shape 270"/>
          <p:cNvSpPr/>
          <p:nvPr>
            <p:ph type="title"/>
          </p:nvPr>
        </p:nvSpPr>
        <p:spPr>
          <a:xfrm>
            <a:off x="170373" y="113661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Attention Mechanism</a:t>
            </a:r>
          </a:p>
        </p:txBody>
      </p:sp>
      <p:sp>
        <p:nvSpPr>
          <p:cNvPr id="271" name="Shape 271"/>
          <p:cNvSpPr/>
          <p:nvPr/>
        </p:nvSpPr>
        <p:spPr>
          <a:xfrm>
            <a:off x="815168" y="80583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00" y="1431457"/>
            <a:ext cx="8024022" cy="4316589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hape 273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sldNum" sz="quarter" idx="4294967295"/>
          </p:nvPr>
        </p:nvSpPr>
        <p:spPr>
          <a:xfrm>
            <a:off x="159179" y="8058339"/>
            <a:ext cx="249429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6" name="Shape 276"/>
          <p:cNvSpPr/>
          <p:nvPr>
            <p:ph type="title"/>
          </p:nvPr>
        </p:nvSpPr>
        <p:spPr>
          <a:xfrm>
            <a:off x="170373" y="113661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Attention Mechanism</a:t>
            </a:r>
          </a:p>
        </p:txBody>
      </p:sp>
      <p:sp>
        <p:nvSpPr>
          <p:cNvPr id="277" name="Shape 277"/>
          <p:cNvSpPr/>
          <p:nvPr/>
        </p:nvSpPr>
        <p:spPr>
          <a:xfrm>
            <a:off x="815168" y="80583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7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9591" y="1361432"/>
            <a:ext cx="4762457" cy="490050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4356889" y="3275331"/>
            <a:ext cx="430222" cy="3073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/>
          </a:p>
        </p:txBody>
      </p:sp>
      <p:sp>
        <p:nvSpPr>
          <p:cNvPr id="280" name="Shape 280"/>
          <p:cNvSpPr/>
          <p:nvPr/>
        </p:nvSpPr>
        <p:spPr>
          <a:xfrm>
            <a:off x="445289" y="760730"/>
            <a:ext cx="8852021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Attention mechanism can used to learn the alignment between the source language and the targeted language.</a:t>
            </a:r>
          </a:p>
        </p:txBody>
      </p:sp>
      <p:sp>
        <p:nvSpPr>
          <p:cNvPr id="281" name="Shape 28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445289" y="760730"/>
            <a:ext cx="9112310" cy="514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</a:p>
          <a:p>
            <a:pPr/>
            <a:r>
              <a:t>Input：  𝑥=(𝑥1,...,𝑥𝑇𝑥) </a:t>
            </a:r>
          </a:p>
          <a:p>
            <a:pPr/>
            <a:r>
              <a:t>Output：  𝑦=(𝑦1,...,𝑦𝑇𝑦) </a:t>
            </a:r>
          </a:p>
          <a:p>
            <a:pPr/>
          </a:p>
          <a:p>
            <a:pPr/>
            <a:r>
              <a:t>(1)  ℎ𝑡=𝑅𝑁𝑁𝑒𝑛𝑐(𝑥𝑡,ℎ𝑡−1): each RNN cell in Encoder receives </a:t>
            </a:r>
            <a:r>
              <a:rPr b="1"/>
              <a:t>word embedding</a:t>
            </a:r>
            <a:r>
              <a:t> of each input word and the </a:t>
            </a:r>
            <a:r>
              <a:rPr b="1"/>
              <a:t>hidden state generated by the previous cell</a:t>
            </a:r>
            <a:r>
              <a:t>. The output is the </a:t>
            </a:r>
            <a:r>
              <a:rPr b="1"/>
              <a:t>hidden state of this current cell</a:t>
            </a:r>
            <a:r>
              <a:t>.</a:t>
            </a:r>
          </a:p>
          <a:p>
            <a:pPr/>
          </a:p>
          <a:p>
            <a:pPr/>
            <a:r>
              <a:t>(2)  𝑠𝑡=𝑅𝑁𝑁𝑑𝑒𝑐(𝑦𝑡−1^,𝑠𝑡−1):  each RNN cell in Decoder receives </a:t>
            </a:r>
            <a:r>
              <a:rPr b="1"/>
              <a:t>word embedding</a:t>
            </a:r>
            <a:r>
              <a:t> of each targeted word and the </a:t>
            </a:r>
            <a:r>
              <a:rPr b="1"/>
              <a:t>hidden state generated by the previous cell</a:t>
            </a:r>
            <a:r>
              <a:t>.</a:t>
            </a:r>
          </a:p>
          <a:p>
            <a:pPr/>
          </a:p>
          <a:p>
            <a:pPr/>
            <a:r>
              <a:t>(3)                          , : </a:t>
            </a:r>
            <a:r>
              <a:rPr b="1"/>
              <a:t>Context vector</a:t>
            </a:r>
            <a:r>
              <a:t> is a </a:t>
            </a:r>
            <a:r>
              <a:rPr b="1"/>
              <a:t>weighted</a:t>
            </a:r>
            <a:r>
              <a:t> average of hidden states generated by Encoder.</a:t>
            </a:r>
          </a:p>
          <a:p>
            <a:pPr/>
          </a:p>
          <a:p>
            <a:pPr/>
            <a:r>
              <a:t>(4)                            : The </a:t>
            </a:r>
            <a:r>
              <a:rPr b="1"/>
              <a:t>weight</a:t>
            </a:r>
            <a:r>
              <a:t> of each hidden state generated by Encoder.</a:t>
            </a:r>
          </a:p>
          <a:p>
            <a:pPr/>
          </a:p>
          <a:p>
            <a:pPr/>
            <a:r>
              <a:t>(5)                             : The </a:t>
            </a:r>
            <a:r>
              <a:rPr b="1"/>
              <a:t>score</a:t>
            </a:r>
            <a:r>
              <a:t> is calculated by </a:t>
            </a:r>
            <a:r>
              <a:rPr b="1"/>
              <a:t>hidden states generated by both Encoder and Decoder.</a:t>
            </a:r>
            <a:r>
              <a:t> It is used for the weight calculation in step (4).</a:t>
            </a:r>
          </a:p>
          <a:p>
            <a:pPr/>
          </a:p>
          <a:p>
            <a:pPr/>
            <a:r>
              <a:t>(6)                                     ：</a:t>
            </a:r>
            <a:r>
              <a:rPr b="1"/>
              <a:t>Concatenates</a:t>
            </a:r>
            <a:r>
              <a:t> context vector with the hidden state generated by Decoder.</a:t>
            </a:r>
          </a:p>
          <a:p>
            <a:pPr/>
          </a:p>
          <a:p>
            <a:pPr/>
            <a:r>
              <a:t>(7)                                                     ：Calculates the final output probability of each word in dictionary.</a:t>
            </a:r>
          </a:p>
          <a:p>
            <a:pPr/>
          </a:p>
        </p:txBody>
      </p:sp>
      <p:sp>
        <p:nvSpPr>
          <p:cNvPr id="284" name="Shape 284"/>
          <p:cNvSpPr/>
          <p:nvPr>
            <p:ph type="sldNum" sz="quarter" idx="4294967295"/>
          </p:nvPr>
        </p:nvSpPr>
        <p:spPr>
          <a:xfrm>
            <a:off x="159179" y="8058339"/>
            <a:ext cx="249429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5" name="Shape 285"/>
          <p:cNvSpPr/>
          <p:nvPr>
            <p:ph type="title"/>
          </p:nvPr>
        </p:nvSpPr>
        <p:spPr>
          <a:xfrm>
            <a:off x="170373" y="113661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Attention Mechanism Details</a:t>
            </a:r>
          </a:p>
        </p:txBody>
      </p:sp>
      <p:sp>
        <p:nvSpPr>
          <p:cNvPr id="286" name="Shape 286"/>
          <p:cNvSpPr/>
          <p:nvPr/>
        </p:nvSpPr>
        <p:spPr>
          <a:xfrm>
            <a:off x="815168" y="80583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300" y="3133846"/>
            <a:ext cx="1286804" cy="405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300" y="3568700"/>
            <a:ext cx="1286804" cy="432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8836" y="4057148"/>
            <a:ext cx="1358531" cy="271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2000" y="4600472"/>
            <a:ext cx="1784993" cy="405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4700" y="5095264"/>
            <a:ext cx="2568307" cy="36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4" name="Shape 294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Attention Mechanism Details</a:t>
            </a:r>
          </a:p>
        </p:txBody>
      </p:sp>
      <p:sp>
        <p:nvSpPr>
          <p:cNvPr id="295" name="Shape 295"/>
          <p:cNvSpPr/>
          <p:nvPr/>
        </p:nvSpPr>
        <p:spPr>
          <a:xfrm>
            <a:off x="8359930" y="1518603"/>
            <a:ext cx="755106" cy="42075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96" name="Shape 29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9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84339"/>
            <a:ext cx="9144000" cy="5089322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1447800" y="1265615"/>
            <a:ext cx="306491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1" name="Shape 301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Attention Mechanism Details</a:t>
            </a:r>
          </a:p>
        </p:txBody>
      </p:sp>
      <p:sp>
        <p:nvSpPr>
          <p:cNvPr id="302" name="Shape 302"/>
          <p:cNvSpPr/>
          <p:nvPr/>
        </p:nvSpPr>
        <p:spPr>
          <a:xfrm>
            <a:off x="8359930" y="1518603"/>
            <a:ext cx="755106" cy="42075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03" name="Shape 303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04" name="Shape 304"/>
          <p:cNvSpPr/>
          <p:nvPr/>
        </p:nvSpPr>
        <p:spPr>
          <a:xfrm>
            <a:off x="31456" y="633730"/>
            <a:ext cx="9111387" cy="581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1)  ℎ𝑡=𝑅𝑁𝑁𝑒𝑛𝑐(𝑥𝑡,ℎ𝑡−1): each RNN cell in Encoder receives </a:t>
            </a:r>
            <a:r>
              <a:rPr b="1"/>
              <a:t>word embedding</a:t>
            </a:r>
            <a:r>
              <a:t> of each input word and the </a:t>
            </a:r>
            <a:r>
              <a:rPr b="1"/>
              <a:t>hidden state generated by the previous cell</a:t>
            </a:r>
            <a:r>
              <a:t>. The output is the </a:t>
            </a:r>
            <a:r>
              <a:rPr b="1"/>
              <a:t>hidden state of this current cell</a:t>
            </a:r>
            <a:r>
              <a:t>.</a:t>
            </a:r>
          </a:p>
        </p:txBody>
      </p:sp>
      <p:pic>
        <p:nvPicPr>
          <p:cNvPr id="30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002" y="1303715"/>
            <a:ext cx="8803996" cy="4873964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Shape 306"/>
          <p:cNvSpPr/>
          <p:nvPr/>
        </p:nvSpPr>
        <p:spPr>
          <a:xfrm>
            <a:off x="1447800" y="1265615"/>
            <a:ext cx="306491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30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62174" y="1202115"/>
            <a:ext cx="3193444" cy="308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856" y="1552298"/>
            <a:ext cx="8545032" cy="480824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1" name="Shape 311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Attention Mechanism Details</a:t>
            </a:r>
          </a:p>
        </p:txBody>
      </p:sp>
      <p:sp>
        <p:nvSpPr>
          <p:cNvPr id="312" name="Shape 312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13" name="Shape 313"/>
          <p:cNvSpPr/>
          <p:nvPr/>
        </p:nvSpPr>
        <p:spPr>
          <a:xfrm>
            <a:off x="127789" y="740959"/>
            <a:ext cx="9062911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(2)  𝑠𝑡=𝑅𝑁𝑁𝑑𝑒𝑐(𝑦𝑡−1^,𝑠𝑡−1): each RNN cell in Decoder receives </a:t>
            </a:r>
            <a:r>
              <a:rPr b="1"/>
              <a:t>word embedding</a:t>
            </a:r>
            <a:r>
              <a:t> of each targeted word and the </a:t>
            </a:r>
            <a:r>
              <a:rPr b="1"/>
              <a:t>hidden state generated by the previous cell</a:t>
            </a:r>
            <a:r>
              <a:t>.</a:t>
            </a:r>
          </a:p>
        </p:txBody>
      </p:sp>
      <p:sp>
        <p:nvSpPr>
          <p:cNvPr id="314" name="Shape 314"/>
          <p:cNvSpPr/>
          <p:nvPr/>
        </p:nvSpPr>
        <p:spPr>
          <a:xfrm>
            <a:off x="1384300" y="1792432"/>
            <a:ext cx="306491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4" name="Shape 134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Syllabus</a:t>
            </a:r>
          </a:p>
        </p:txBody>
      </p:sp>
      <p:sp>
        <p:nvSpPr>
          <p:cNvPr id="135" name="Shape 135"/>
          <p:cNvSpPr/>
          <p:nvPr/>
        </p:nvSpPr>
        <p:spPr>
          <a:xfrm>
            <a:off x="135387" y="3717030"/>
            <a:ext cx="5756453" cy="1185538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36" name="Shape 136"/>
          <p:cNvSpPr/>
          <p:nvPr/>
        </p:nvSpPr>
        <p:spPr>
          <a:xfrm>
            <a:off x="567952" y="1196750"/>
            <a:ext cx="4992894" cy="271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Sequence to Sequence Model Overview</a:t>
            </a: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Encoder-Decoder</a:t>
            </a: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Attention Mechanism</a:t>
            </a: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37" name="Shape 137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8172" y="2408206"/>
            <a:ext cx="7216901" cy="4072609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8" name="Shape 318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Attention Mechanism Details</a:t>
            </a:r>
          </a:p>
        </p:txBody>
      </p:sp>
      <p:sp>
        <p:nvSpPr>
          <p:cNvPr id="319" name="Shape 319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20" name="Shape 320"/>
          <p:cNvSpPr/>
          <p:nvPr/>
        </p:nvSpPr>
        <p:spPr>
          <a:xfrm>
            <a:off x="31456" y="633730"/>
            <a:ext cx="9131830" cy="160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</a:p>
          <a:p>
            <a:pPr/>
            <a:r>
              <a:t>(3)                           , :</a:t>
            </a:r>
            <a:r>
              <a:rPr b="1"/>
              <a:t> Context vector</a:t>
            </a:r>
            <a:r>
              <a:t> is a </a:t>
            </a:r>
            <a:r>
              <a:rPr b="1"/>
              <a:t>weighted</a:t>
            </a:r>
            <a:r>
              <a:t> average of hidden states generated by Encoder.</a:t>
            </a:r>
          </a:p>
          <a:p>
            <a:pPr/>
          </a:p>
          <a:p>
            <a:pPr/>
            <a:r>
              <a:t>(4)                             : The </a:t>
            </a:r>
            <a:r>
              <a:rPr b="1"/>
              <a:t>weight</a:t>
            </a:r>
            <a:r>
              <a:t> of each hidden state generated by Encoder.</a:t>
            </a:r>
          </a:p>
          <a:p>
            <a:pPr/>
          </a:p>
          <a:p>
            <a:pPr/>
            <a:r>
              <a:t>(5)                             ::  The </a:t>
            </a:r>
            <a:r>
              <a:rPr b="1"/>
              <a:t>score</a:t>
            </a:r>
            <a:r>
              <a:t> is calculated by </a:t>
            </a:r>
            <a:r>
              <a:rPr b="1"/>
              <a:t>hidden states generated by both Encoder and Decoder.</a:t>
            </a:r>
            <a:r>
              <a:t> It is used for the weight calculation in step (4).</a:t>
            </a:r>
          </a:p>
        </p:txBody>
      </p:sp>
      <p:sp>
        <p:nvSpPr>
          <p:cNvPr id="321" name="Shape 321"/>
          <p:cNvSpPr/>
          <p:nvPr/>
        </p:nvSpPr>
        <p:spPr>
          <a:xfrm>
            <a:off x="2197100" y="2624514"/>
            <a:ext cx="2818408" cy="11348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32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00" y="822950"/>
            <a:ext cx="1286804" cy="405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000" y="1248008"/>
            <a:ext cx="1286804" cy="432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5936" y="1724673"/>
            <a:ext cx="1358531" cy="2717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162" y="1759359"/>
            <a:ext cx="7682419" cy="4295461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hape 32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8" name="Shape 328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Attention Mechanism Details</a:t>
            </a:r>
          </a:p>
        </p:txBody>
      </p:sp>
      <p:sp>
        <p:nvSpPr>
          <p:cNvPr id="329" name="Shape 329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30" name="Shape 330"/>
          <p:cNvSpPr/>
          <p:nvPr/>
        </p:nvSpPr>
        <p:spPr>
          <a:xfrm>
            <a:off x="31456" y="633730"/>
            <a:ext cx="8247171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</a:p>
          <a:p>
            <a:pPr/>
            <a:r>
              <a:t>(6)                                     , : </a:t>
            </a:r>
            <a:r>
              <a:rPr b="1"/>
              <a:t>Concatenates</a:t>
            </a:r>
            <a:r>
              <a:t> context vector with the hidden state generated by Decoder.</a:t>
            </a:r>
          </a:p>
          <a:p>
            <a:pPr/>
          </a:p>
          <a:p>
            <a:pPr/>
            <a:r>
              <a:t>(7)                                                       : Calculates the final output probability of each word in dictionary. </a:t>
            </a:r>
          </a:p>
        </p:txBody>
      </p:sp>
      <p:sp>
        <p:nvSpPr>
          <p:cNvPr id="331" name="Shape 331"/>
          <p:cNvSpPr/>
          <p:nvPr/>
        </p:nvSpPr>
        <p:spPr>
          <a:xfrm>
            <a:off x="1143000" y="1900614"/>
            <a:ext cx="3275559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33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00" y="811130"/>
            <a:ext cx="1784993" cy="405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8518" y="1268866"/>
            <a:ext cx="2568307" cy="363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6" name="Shape 336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Attention Mechanism: Score Calculation</a:t>
            </a:r>
          </a:p>
        </p:txBody>
      </p:sp>
      <p:sp>
        <p:nvSpPr>
          <p:cNvPr id="337" name="Shape 337"/>
          <p:cNvSpPr/>
          <p:nvPr/>
        </p:nvSpPr>
        <p:spPr>
          <a:xfrm>
            <a:off x="8359930" y="1518603"/>
            <a:ext cx="755106" cy="42075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38" name="Shape 338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39" name="Shape 339"/>
          <p:cNvSpPr/>
          <p:nvPr/>
        </p:nvSpPr>
        <p:spPr>
          <a:xfrm>
            <a:off x="426055" y="1090930"/>
            <a:ext cx="2980192" cy="203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Three approaches to calculate score</a:t>
            </a:r>
          </a:p>
        </p:txBody>
      </p:sp>
      <p:pic>
        <p:nvPicPr>
          <p:cNvPr id="340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6805" b="9031"/>
          <a:stretch>
            <a:fillRect/>
          </a:stretch>
        </p:blipFill>
        <p:spPr>
          <a:xfrm>
            <a:off x="-1549400" y="2416747"/>
            <a:ext cx="8521700" cy="1790948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Shape 341"/>
          <p:cNvSpPr/>
          <p:nvPr/>
        </p:nvSpPr>
        <p:spPr>
          <a:xfrm>
            <a:off x="-822782" y="1518604"/>
            <a:ext cx="458886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4" name="Shape 344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Attention Mechanism: Score Calculation</a:t>
            </a:r>
          </a:p>
        </p:txBody>
      </p:sp>
      <p:sp>
        <p:nvSpPr>
          <p:cNvPr id="345" name="Shape 345"/>
          <p:cNvSpPr/>
          <p:nvPr/>
        </p:nvSpPr>
        <p:spPr>
          <a:xfrm>
            <a:off x="8359930" y="1518603"/>
            <a:ext cx="755106" cy="42075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46" name="Shape 34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47" name="Shape 347"/>
          <p:cNvSpPr/>
          <p:nvPr/>
        </p:nvSpPr>
        <p:spPr>
          <a:xfrm>
            <a:off x="31456" y="633730"/>
            <a:ext cx="9137647" cy="246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Approach 1</a:t>
            </a:r>
          </a:p>
          <a:p>
            <a:pPr/>
            <a:r>
              <a:t>Input: The dimension of matrix represents </a:t>
            </a:r>
            <a:r>
              <a:rPr b="1"/>
              <a:t>all hidden states generated by Encoder </a:t>
            </a:r>
            <a:r>
              <a:t>(H): (hidden dimension, input sequence length) </a:t>
            </a:r>
          </a:p>
          <a:p>
            <a:pPr/>
            <a:r>
              <a:t>The dimension of </a:t>
            </a:r>
            <a:r>
              <a:rPr b="1"/>
              <a:t>hidden state generated by decoder at any time point</a:t>
            </a:r>
            <a:r>
              <a:t> (S):   (hidden dimension, 1) </a:t>
            </a:r>
          </a:p>
          <a:p>
            <a:pPr/>
          </a:p>
          <a:p>
            <a:pPr/>
            <a:r>
              <a:t>1) Get score matrix (sequence length, 1) by transposing H to (sequence length, hidden dimension) and conducting </a:t>
            </a:r>
            <a:r>
              <a:rPr b="1"/>
              <a:t>dot</a:t>
            </a:r>
            <a:r>
              <a:t> with S </a:t>
            </a:r>
          </a:p>
          <a:p>
            <a:pPr/>
          </a:p>
          <a:p>
            <a:pPr/>
            <a:r>
              <a:t>2) Applying </a:t>
            </a:r>
            <a:r>
              <a:rPr b="1"/>
              <a:t>softmax</a:t>
            </a:r>
            <a:r>
              <a:t> to these scores to normalize the sum of weighted scores = 1 </a:t>
            </a:r>
          </a:p>
          <a:p>
            <a:pPr/>
          </a:p>
          <a:p>
            <a:pPr/>
            <a:r>
              <a:t>3) Generating Context Vector by conducting Dot to H and the weighted scores of step (2) </a:t>
            </a:r>
          </a:p>
        </p:txBody>
      </p:sp>
      <p:pic>
        <p:nvPicPr>
          <p:cNvPr id="3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3529395"/>
            <a:ext cx="5689537" cy="2944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1" name="Shape 351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Sequence to Sequence Model Use Cases</a:t>
            </a:r>
          </a:p>
        </p:txBody>
      </p:sp>
      <p:sp>
        <p:nvSpPr>
          <p:cNvPr id="352" name="Shape 352"/>
          <p:cNvSpPr/>
          <p:nvPr/>
        </p:nvSpPr>
        <p:spPr>
          <a:xfrm>
            <a:off x="567952" y="1196750"/>
            <a:ext cx="2747450" cy="5925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Chatbot</a:t>
            </a: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 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Machine Translation</a:t>
            </a: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Auto Summarization</a:t>
            </a: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53" name="Shape 353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" name="Shape 14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Sequence to Sequence Model Overview</a:t>
            </a:r>
          </a:p>
        </p:txBody>
      </p:sp>
      <p:sp>
        <p:nvSpPr>
          <p:cNvPr id="141" name="Shape 141"/>
          <p:cNvSpPr/>
          <p:nvPr/>
        </p:nvSpPr>
        <p:spPr>
          <a:xfrm>
            <a:off x="135387" y="3717030"/>
            <a:ext cx="5756453" cy="1185538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800" y="1274633"/>
            <a:ext cx="7017485" cy="1272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170" y="2523195"/>
            <a:ext cx="6851289" cy="1272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707" y="3786326"/>
            <a:ext cx="6979373" cy="1329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159" y="5074412"/>
            <a:ext cx="6870255" cy="127227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25445" y="760730"/>
            <a:ext cx="9006467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Sequence and Sequence model is an interesting NLP model that can do </a:t>
            </a:r>
            <a:r>
              <a:rPr b="1"/>
              <a:t>mapping</a:t>
            </a:r>
            <a:r>
              <a:t> between input text and output text. Specifically, the input can be a </a:t>
            </a:r>
            <a:r>
              <a:rPr b="1"/>
              <a:t>sequence of text </a:t>
            </a:r>
            <a:r>
              <a:t>(source language).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0" name="Shape 15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Sequence to Sequence Model Overview</a:t>
            </a:r>
          </a:p>
        </p:txBody>
      </p:sp>
      <p:sp>
        <p:nvSpPr>
          <p:cNvPr id="151" name="Shape 151"/>
          <p:cNvSpPr/>
          <p:nvPr/>
        </p:nvSpPr>
        <p:spPr>
          <a:xfrm>
            <a:off x="135387" y="3717030"/>
            <a:ext cx="5756453" cy="1185538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52" name="Shape 152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8900" y="1030201"/>
            <a:ext cx="7505535" cy="1272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210" y="2358184"/>
            <a:ext cx="7381555" cy="1303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3500" y="3682007"/>
            <a:ext cx="7505535" cy="1340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3500" y="4958281"/>
            <a:ext cx="7505535" cy="134027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/>
        </p:nvSpPr>
        <p:spPr>
          <a:xfrm>
            <a:off x="6617489" y="5500135"/>
            <a:ext cx="624058" cy="25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100">
                <a:solidFill>
                  <a:srgbClr val="B076DB"/>
                </a:solidFill>
              </a:defRPr>
            </a:lvl1pPr>
          </a:lstStyle>
          <a:p>
            <a:pPr/>
            <a:r>
              <a:t>Student</a:t>
            </a:r>
          </a:p>
        </p:txBody>
      </p:sp>
      <p:sp>
        <p:nvSpPr>
          <p:cNvPr id="158" name="Shape 158"/>
          <p:cNvSpPr/>
          <p:nvPr/>
        </p:nvSpPr>
        <p:spPr>
          <a:xfrm>
            <a:off x="79792" y="779780"/>
            <a:ext cx="7003005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The output is also a sequence of text (target language) in machine translation use case.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1" name="Shape 161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Sequence to Sequence Model Structure: Encoder-Decoder</a:t>
            </a:r>
          </a:p>
        </p:txBody>
      </p:sp>
      <p:sp>
        <p:nvSpPr>
          <p:cNvPr id="162" name="Shape 162"/>
          <p:cNvSpPr/>
          <p:nvPr/>
        </p:nvSpPr>
        <p:spPr>
          <a:xfrm>
            <a:off x="135387" y="3717030"/>
            <a:ext cx="5756453" cy="1185538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63" name="Shape 163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373" y="1085686"/>
            <a:ext cx="8783999" cy="1932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253135" y="2972431"/>
            <a:ext cx="8618474" cy="1467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2825" y="4478621"/>
            <a:ext cx="8618474" cy="1728857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7090461" y="5561331"/>
            <a:ext cx="1230843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A5DDE"/>
                </a:solidFill>
              </a:defRPr>
            </a:lvl1pPr>
          </a:lstStyle>
          <a:p>
            <a:pPr/>
            <a:r>
              <a:t>I am a student</a:t>
            </a:r>
          </a:p>
        </p:txBody>
      </p:sp>
      <p:sp>
        <p:nvSpPr>
          <p:cNvPr id="168" name="Shape 168"/>
          <p:cNvSpPr/>
          <p:nvPr/>
        </p:nvSpPr>
        <p:spPr>
          <a:xfrm>
            <a:off x="448361" y="2403407"/>
            <a:ext cx="1586790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62B037"/>
                </a:solidFill>
              </a:defRPr>
            </a:lvl1pPr>
          </a:lstStyle>
          <a:p>
            <a:pPr/>
            <a:r>
              <a:t>Je suis un étudiant</a:t>
            </a:r>
          </a:p>
        </p:txBody>
      </p:sp>
      <p:sp>
        <p:nvSpPr>
          <p:cNvPr id="169" name="Shape 169"/>
          <p:cNvSpPr/>
          <p:nvPr/>
        </p:nvSpPr>
        <p:spPr>
          <a:xfrm>
            <a:off x="119593" y="722630"/>
            <a:ext cx="8069023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rPr b="1"/>
              <a:t>Encoder</a:t>
            </a:r>
            <a:r>
              <a:t>: Handles </a:t>
            </a:r>
            <a:r>
              <a:rPr b="1"/>
              <a:t>each element</a:t>
            </a:r>
            <a:r>
              <a:t> of text sequence (a word) can transform them into </a:t>
            </a:r>
            <a:r>
              <a:rPr b="1"/>
              <a:t>Context Vector</a:t>
            </a:r>
          </a:p>
          <a:p>
            <a:pPr/>
            <a:r>
              <a:rPr b="1"/>
              <a:t>Decoder</a:t>
            </a:r>
            <a:r>
              <a:t>: Generates </a:t>
            </a:r>
            <a:r>
              <a:rPr b="1"/>
              <a:t>output text sequence </a:t>
            </a:r>
            <a:r>
              <a:t>based on Context Vector 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2" name="Shape 172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/>
          <a:p>
            <a:pPr lvl="1" defTabSz="694944">
              <a:defRPr sz="1800">
                <a:solidFill>
                  <a:srgbClr val="FFFFFF"/>
                </a:solidFill>
              </a:defRPr>
            </a:pPr>
            <a:r>
              <a:t>Input: Word Embedding</a:t>
            </a:r>
          </a:p>
        </p:txBody>
      </p:sp>
      <p:sp>
        <p:nvSpPr>
          <p:cNvPr id="173" name="Shape 173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6200" y="1455304"/>
            <a:ext cx="8464275" cy="2548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00" y="1250593"/>
            <a:ext cx="9144000" cy="44521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178589" y="819290"/>
            <a:ext cx="6738302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rPr b="1"/>
              <a:t>Word Embedding</a:t>
            </a:r>
            <a:r>
              <a:t>: Normally, the input text sequence is encoded as a </a:t>
            </a:r>
            <a:r>
              <a:rPr b="1"/>
              <a:t>dense</a:t>
            </a:r>
            <a:r>
              <a:t> </a:t>
            </a:r>
            <a:r>
              <a:rPr b="1"/>
              <a:t>vector</a:t>
            </a:r>
          </a:p>
        </p:txBody>
      </p:sp>
      <p:sp>
        <p:nvSpPr>
          <p:cNvPr id="177" name="Shape 177"/>
          <p:cNvSpPr/>
          <p:nvPr/>
        </p:nvSpPr>
        <p:spPr>
          <a:xfrm>
            <a:off x="127000" y="1362717"/>
            <a:ext cx="9002961" cy="5676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0" name="Shape 18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Context Vector</a:t>
            </a:r>
          </a:p>
        </p:txBody>
      </p:sp>
      <p:sp>
        <p:nvSpPr>
          <p:cNvPr id="181" name="Shape 18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42944"/>
            <a:ext cx="9144000" cy="377211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178589" y="819290"/>
            <a:ext cx="5737048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rPr b="1"/>
              <a:t>Context Vector: </a:t>
            </a:r>
            <a:r>
              <a:t>Generated by </a:t>
            </a:r>
            <a:r>
              <a:rPr b="1"/>
              <a:t>Encoder</a:t>
            </a:r>
            <a:r>
              <a:t> and will be feed into </a:t>
            </a:r>
            <a:r>
              <a:rPr b="1"/>
              <a:t>Decoder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1300" y="723417"/>
            <a:ext cx="9144000" cy="5411166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" name="Shape 187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Implementation of Encoder and Decoder: Recurrent Neural Network</a:t>
            </a:r>
          </a:p>
        </p:txBody>
      </p:sp>
      <p:sp>
        <p:nvSpPr>
          <p:cNvPr id="188" name="Shape 188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89" name="Shape 189"/>
          <p:cNvSpPr/>
          <p:nvPr/>
        </p:nvSpPr>
        <p:spPr>
          <a:xfrm>
            <a:off x="-28009" y="842017"/>
            <a:ext cx="9002962" cy="5676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90" name="Shape 190"/>
          <p:cNvSpPr/>
          <p:nvPr/>
        </p:nvSpPr>
        <p:spPr>
          <a:xfrm>
            <a:off x="48191" y="864239"/>
            <a:ext cx="8828927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rPr b="1"/>
              <a:t>Recurrent Neural Network: </a:t>
            </a:r>
            <a:r>
              <a:t>The</a:t>
            </a:r>
            <a:r>
              <a:rPr b="1"/>
              <a:t> input vector</a:t>
            </a:r>
            <a:r>
              <a:t> of each timestamp will be processed with the </a:t>
            </a:r>
            <a:r>
              <a:rPr b="1"/>
              <a:t>previous hidden state </a:t>
            </a:r>
            <a:r>
              <a:t>and then generate the corresponding </a:t>
            </a:r>
            <a:r>
              <a:rPr b="1"/>
              <a:t>hidden state</a:t>
            </a:r>
            <a:r>
              <a:t> and output.</a:t>
            </a:r>
          </a:p>
        </p:txBody>
      </p:sp>
      <p:pic>
        <p:nvPicPr>
          <p:cNvPr id="191" name="image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3040" y="6162675"/>
            <a:ext cx="1470434" cy="308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75152" y="6184834"/>
            <a:ext cx="1732568" cy="264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344" y="4932267"/>
            <a:ext cx="4173179" cy="943166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>
            <p:ph type="sldNum" sz="quarter" idx="4294967295"/>
          </p:nvPr>
        </p:nvSpPr>
        <p:spPr>
          <a:xfrm>
            <a:off x="159179" y="80583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6" name="Shape 196"/>
          <p:cNvSpPr/>
          <p:nvPr>
            <p:ph type="title"/>
          </p:nvPr>
        </p:nvSpPr>
        <p:spPr>
          <a:xfrm>
            <a:off x="170373" y="113661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RNN in Encoder and Decoder</a:t>
            </a:r>
          </a:p>
        </p:txBody>
      </p:sp>
      <p:sp>
        <p:nvSpPr>
          <p:cNvPr id="197" name="Shape 197"/>
          <p:cNvSpPr/>
          <p:nvPr/>
        </p:nvSpPr>
        <p:spPr>
          <a:xfrm>
            <a:off x="815168" y="80583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9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628" y="2167525"/>
            <a:ext cx="9144001" cy="3335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5372" y="3326796"/>
            <a:ext cx="966512" cy="89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5372" y="3326795"/>
            <a:ext cx="966512" cy="89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6272" y="3263296"/>
            <a:ext cx="433977" cy="89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24272" y="3263296"/>
            <a:ext cx="342662" cy="79954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664261" y="5269231"/>
            <a:ext cx="273655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200">
                <a:solidFill>
                  <a:srgbClr val="64B437"/>
                </a:solidFill>
              </a:defRPr>
            </a:lvl1pPr>
          </a:lstStyle>
          <a:p>
            <a:pPr/>
            <a:r>
              <a:t>Je</a:t>
            </a:r>
          </a:p>
        </p:txBody>
      </p:sp>
      <p:sp>
        <p:nvSpPr>
          <p:cNvPr id="204" name="Shape 204"/>
          <p:cNvSpPr/>
          <p:nvPr/>
        </p:nvSpPr>
        <p:spPr>
          <a:xfrm>
            <a:off x="1340626" y="4123325"/>
            <a:ext cx="595719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5" name="Shape 205"/>
          <p:cNvSpPr/>
          <p:nvPr/>
        </p:nvSpPr>
        <p:spPr>
          <a:xfrm>
            <a:off x="2767001" y="4123325"/>
            <a:ext cx="433977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6" name="Shape 206"/>
          <p:cNvSpPr/>
          <p:nvPr/>
        </p:nvSpPr>
        <p:spPr>
          <a:xfrm flipV="1">
            <a:off x="801088" y="4489729"/>
            <a:ext cx="1" cy="695326"/>
          </a:xfrm>
          <a:prstGeom prst="line">
            <a:avLst/>
          </a:prstGeom>
          <a:ln w="25400">
            <a:solidFill>
              <a:srgbClr val="64B437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7" name="Shape 207"/>
          <p:cNvSpPr/>
          <p:nvPr/>
        </p:nvSpPr>
        <p:spPr>
          <a:xfrm flipV="1">
            <a:off x="2378627" y="4489729"/>
            <a:ext cx="1" cy="695326"/>
          </a:xfrm>
          <a:prstGeom prst="line">
            <a:avLst/>
          </a:prstGeom>
          <a:ln w="25400">
            <a:solidFill>
              <a:srgbClr val="64B437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8" name="Shape 208"/>
          <p:cNvSpPr/>
          <p:nvPr/>
        </p:nvSpPr>
        <p:spPr>
          <a:xfrm flipV="1">
            <a:off x="3823688" y="4489729"/>
            <a:ext cx="1" cy="695326"/>
          </a:xfrm>
          <a:prstGeom prst="line">
            <a:avLst/>
          </a:prstGeom>
          <a:ln w="25400">
            <a:solidFill>
              <a:srgbClr val="64B437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09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908571" y="3296125"/>
            <a:ext cx="887400" cy="951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841607" y="3314096"/>
            <a:ext cx="1844003" cy="890209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4826789" y="1857391"/>
            <a:ext cx="3621332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9E62C7"/>
                </a:solidFill>
              </a:defRPr>
            </a:lvl1pPr>
          </a:lstStyle>
          <a:p>
            <a:pPr/>
            <a:r>
              <a:t>         I               am                 a         student</a:t>
            </a:r>
          </a:p>
        </p:txBody>
      </p:sp>
      <p:sp>
        <p:nvSpPr>
          <p:cNvPr id="212" name="Shape 212"/>
          <p:cNvSpPr/>
          <p:nvPr/>
        </p:nvSpPr>
        <p:spPr>
          <a:xfrm flipV="1">
            <a:off x="5343933" y="2252162"/>
            <a:ext cx="1" cy="695326"/>
          </a:xfrm>
          <a:prstGeom prst="line">
            <a:avLst/>
          </a:prstGeom>
          <a:ln w="25400">
            <a:solidFill>
              <a:srgbClr val="A95CDC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3" name="Shape 213"/>
          <p:cNvSpPr/>
          <p:nvPr/>
        </p:nvSpPr>
        <p:spPr>
          <a:xfrm flipV="1">
            <a:off x="6232933" y="2252162"/>
            <a:ext cx="1" cy="695326"/>
          </a:xfrm>
          <a:prstGeom prst="line">
            <a:avLst/>
          </a:prstGeom>
          <a:ln w="25400">
            <a:solidFill>
              <a:srgbClr val="A95CDC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4" name="Shape 214"/>
          <p:cNvSpPr/>
          <p:nvPr/>
        </p:nvSpPr>
        <p:spPr>
          <a:xfrm flipV="1">
            <a:off x="7248932" y="2252162"/>
            <a:ext cx="1" cy="695326"/>
          </a:xfrm>
          <a:prstGeom prst="line">
            <a:avLst/>
          </a:prstGeom>
          <a:ln w="25400">
            <a:solidFill>
              <a:srgbClr val="A95CDC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5" name="Shape 215"/>
          <p:cNvSpPr/>
          <p:nvPr/>
        </p:nvSpPr>
        <p:spPr>
          <a:xfrm flipV="1">
            <a:off x="8074432" y="2252162"/>
            <a:ext cx="1" cy="695326"/>
          </a:xfrm>
          <a:prstGeom prst="line">
            <a:avLst/>
          </a:prstGeom>
          <a:ln w="25400">
            <a:solidFill>
              <a:srgbClr val="A95CDC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6" name="Shape 21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C_standard4_3">
  <a:themeElements>
    <a:clrScheme name="NEC_standard4_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0000FF"/>
      </a:hlink>
      <a:folHlink>
        <a:srgbClr val="FF00FF"/>
      </a:folHlink>
    </a:clrScheme>
    <a:fontScheme name="NEC_standard4_3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NEC_standard4_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C_standard4_3">
  <a:themeElements>
    <a:clrScheme name="NEC_standard4_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0000FF"/>
      </a:hlink>
      <a:folHlink>
        <a:srgbClr val="FF00FF"/>
      </a:folHlink>
    </a:clrScheme>
    <a:fontScheme name="NEC_standard4_3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NEC_standard4_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